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png" ContentType="image/png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COVER</a:t>
            </a:r>
          </a:p>
          <a:p>
            <a:r>
              <a:rPr lang="en-US"/>
              <a:t>We present the Interactive Subnetting and V L S M Tutor.</a:t>
            </a:r>
          </a:p>
          <a:p>
            <a:r>
              <a:rPr lang="en-US"/>
              <a:t>We are Wilson Guerrero and Tuesman Castillo, from U T E and U T P L in Ecuador.</a:t>
            </a:r>
          </a:p>
          <a:p>
            <a:r>
              <a:rPr lang="en-US"/>
              <a:t>It helps students understand I P addressing through guided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PART A · PRESENTATION (3 min in total)</a:t>
            </a:r>
          </a:p>
          <a:p>
            <a:r>
              <a:rPr lang="en-US"/>
              <a:t>In our networking courses we see the same problem every semester.</a:t>
            </a:r>
          </a:p>
          <a:p>
            <a:r>
              <a:rPr lang="en-US"/>
              <a:t>Students learn subnetting and V L S M as a list of isolated rules and calculations.</a:t>
            </a:r>
          </a:p>
          <a:p>
            <a:r>
              <a:rPr lang="en-US"/>
              <a:t>They memorize steps but do not connect binary, the prefix, the mask, the network and the broadcast.</a:t>
            </a:r>
          </a:p>
          <a:p>
            <a:r>
              <a:rPr lang="en-US"/>
              <a:t>Here is a simple example.</a:t>
            </a:r>
          </a:p>
          <a:p>
            <a:r>
              <a:rPr lang="en-US"/>
              <a:t>An address ends in one hundred thirty with a slash twenty six prefix.</a:t>
            </a:r>
          </a:p>
          <a:p>
            <a:r>
              <a:rPr lang="en-US"/>
              <a:t>Many students cannot explain why the network ends in one hundred twenty eight.</a:t>
            </a:r>
          </a:p>
          <a:p>
            <a:r>
              <a:rPr lang="en-US"/>
              <a:t>Without that mental model, allocating subnets of different sizes becomes trial and error.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TOOL · NARRATION · ≈30 s · 70–80 words</a:t>
            </a:r>
          </a:p>
          <a:p>
            <a:r>
              <a:rPr lang="en-US"/>
              <a:t>The tutor is designed for networking students and their teachers.</a:t>
            </a:r>
          </a:p>
          <a:p>
            <a:r>
              <a:rPr lang="en-US"/>
              <a:t>It follows project guide eighteen of the course, interactive learning activity or simulation.</a:t>
            </a:r>
          </a:p>
          <a:p>
            <a:r>
              <a:rPr lang="en-US"/>
              <a:t>The student enters a base network, the prefix and the number of hosts each subnet needs.</a:t>
            </a:r>
          </a:p>
          <a:p>
            <a:r>
              <a:rPr lang="en-US"/>
              <a:t>The tutor returns the addressing table and a visual map of the allocated space.</a:t>
            </a:r>
          </a:p>
          <a:p>
            <a:r>
              <a:rPr lang="en-US"/>
              <a:t>It also explains every result step by step, with hints and immediate feedback.</a:t>
            </a:r>
          </a:p>
          <a:p>
            <a:r>
              <a:rPr lang="en-US"/>
              <a:t>It runs as a web page in any browser.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IT WORKS · NARRATION · ≈40 s · 95–105 words</a:t>
            </a:r>
          </a:p>
          <a:p>
            <a:r>
              <a:rPr lang="en-US"/>
              <a:t>The tutor has three parts.</a:t>
            </a:r>
          </a:p>
          <a:p>
            <a:r>
              <a:rPr lang="en-US"/>
              <a:t>In Concepts, a bit explorer shows live how the network and the broadcast change when the prefix moves.</a:t>
            </a:r>
          </a:p>
          <a:p>
            <a:r>
              <a:rPr lang="en-US"/>
              <a:t>In the Calculator, the student solves subnetting and V L S M cases with a step by step explanation.</a:t>
            </a:r>
          </a:p>
          <a:p>
            <a:r>
              <a:rPr lang="en-US"/>
              <a:t>In Practice, the student solves exercises at three levels of difficulty and gets feedback on every field.</a:t>
            </a:r>
          </a:p>
          <a:p>
            <a:r>
              <a:rPr lang="en-US"/>
              <a:t>A I was part of the build.</a:t>
            </a:r>
          </a:p>
          <a:p>
            <a:r>
              <a:rPr lang="en-US"/>
              <a:t>Claude wrote the code from the procedure and the examples that we provided.</a:t>
            </a:r>
          </a:p>
          <a:p>
            <a:r>
              <a:rPr lang="en-US"/>
              <a:t>We then checked every calculation by hand.</a:t>
            </a:r>
          </a:p>
          <a:p>
            <a:r>
              <a:rPr lang="en-US"/>
              <a:t>Teachers always decide what is taught and how it is assessed.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EVIDENCE · NARRATION · ≈35 s · 80–90 words</a:t>
            </a:r>
          </a:p>
          <a:p>
            <a:r>
              <a:rPr lang="en-US"/>
              <a:t>We tested the tutor in three ways.</a:t>
            </a:r>
          </a:p>
          <a:p>
            <a:r>
              <a:rPr lang="en-US"/>
              <a:t>Each of us solved five exercises by hand, and all ten matched the tutor.</a:t>
            </a:r>
          </a:p>
          <a:p>
            <a:r>
              <a:rPr lang="en-US"/>
              <a:t>Then an automated check compared fifty cases against an independent calculation with the standard library of Python.</a:t>
            </a:r>
          </a:p>
          <a:p>
            <a:r>
              <a:rPr lang="en-US"/>
              <a:t>All fifty matched.</a:t>
            </a:r>
          </a:p>
          <a:p>
            <a:r>
              <a:rPr lang="en-US"/>
              <a:t>Finally in a pilot session two students solved eight exercises with the tutor and got all eight right.</a:t>
            </a:r>
          </a:p>
          <a:p>
            <a:r>
              <a:rPr lang="en-US"/>
              <a:t>This is a small pilot and it does not allow us to generalize.</a:t>
            </a:r>
          </a:p>
          <a:p>
            <a:r>
              <a:rPr lang="en-US"/>
              <a:t>The review also found three feedback errors that we have already fixed.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LIMITS AND RESPONSIBLE USE · NARRATION · ≈25 s · 55–65 words</a:t>
            </a:r>
          </a:p>
          <a:p>
            <a:r>
              <a:rPr lang="en-US"/>
              <a:t>The tutor has clear limits.</a:t>
            </a:r>
          </a:p>
          <a:p>
            <a:r>
              <a:rPr lang="en-US"/>
              <a:t>It does not replace a formal assessment.</a:t>
            </a:r>
          </a:p>
          <a:p>
            <a:r>
              <a:rPr lang="en-US"/>
              <a:t>It does not configure devices or design a complete network.</a:t>
            </a:r>
          </a:p>
          <a:p>
            <a:r>
              <a:rPr lang="en-US"/>
              <a:t>Outside a S C O R M package it does not send grades to Canvas.</a:t>
            </a:r>
          </a:p>
          <a:p>
            <a:r>
              <a:rPr lang="en-US"/>
              <a:t>No data leaves the browser.</a:t>
            </a:r>
          </a:p>
          <a:p>
            <a:r>
              <a:rPr lang="en-US"/>
              <a:t>The next step is to add an assessment in Canvas and then connect student progress to the L M 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PART B · DEMO (2 min in total)</a:t>
            </a:r>
          </a:p>
          <a:p>
            <a:r>
              <a:rPr lang="en-US"/>
              <a:t>Now let us see the tutor on screen.</a:t>
            </a:r>
          </a:p>
          <a:p>
            <a:r>
              <a:rPr lang="en-US"/>
              <a:t>This is the V L S M calculator.</a:t>
            </a:r>
          </a:p>
          <a:p>
            <a:r>
              <a:rPr lang="en-US"/>
              <a:t>The student types the base network and the prefix, in this case slash twenty four.</a:t>
            </a:r>
          </a:p>
          <a:p>
            <a:r>
              <a:rPr lang="en-US"/>
              <a:t>Then the student adds the required subnets.</a:t>
            </a:r>
          </a:p>
          <a:p>
            <a:r>
              <a:rPr lang="en-US"/>
              <a:t>Lab with sixty hosts, Administration with twenty eight, Library with twelve and Guests with five.</a:t>
            </a:r>
          </a:p>
          <a:p>
            <a:r>
              <a:rPr lang="en-US"/>
              <a:t>These are sample data, not real network records.</a:t>
            </a:r>
          </a:p>
          <a:p>
            <a:r>
              <a:rPr lang="en-US"/>
              <a:t>When the student presses Calculate, the tutor does the 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NARRATION · ≈35 s · 80–90 words in English</a:t>
            </a:r>
          </a:p>
          <a:p>
            <a:r>
              <a:rPr lang="en-US"/>
              <a:t>This is the main result.</a:t>
            </a:r>
          </a:p>
          <a:p>
            <a:r>
              <a:rPr lang="en-US"/>
              <a:t>At the top, the map shows how the address space is divided and how much remains free.</a:t>
            </a:r>
          </a:p>
          <a:p>
            <a:r>
              <a:rPr lang="en-US"/>
              <a:t>Below it, the table gives the network, prefix, mask, range and broadcast for each subnet.</a:t>
            </a:r>
          </a:p>
          <a:p>
            <a:r>
              <a:rPr lang="en-US"/>
              <a:t>The tutor allocated Lab first because it is the largest subnet.</a:t>
            </a:r>
          </a:p>
          <a:p>
            <a:r>
              <a:rPr lang="en-US"/>
              <a:t>It received a slash twenty six.</a:t>
            </a:r>
          </a:p>
          <a:p>
            <a:r>
              <a:rPr lang="en-US"/>
              <a:t>That way the space does not fragment.</a:t>
            </a:r>
          </a:p>
          <a:p>
            <a:r>
              <a:rPr lang="en-US"/>
              <a:t>Out of two hundred fifty six addresses, one hundred twenty were used and one hundred thirty six remain free.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NARRATION · ≈30 s · 70–80 words in English</a:t>
            </a:r>
          </a:p>
          <a:p>
            <a:r>
              <a:rPr lang="en-US"/>
              <a:t>Here is the review and feedback step.</a:t>
            </a:r>
          </a:p>
          <a:p>
            <a:r>
              <a:rPr lang="en-US"/>
              <a:t>In Practice the student solves an exercise and presses Check.</a:t>
            </a:r>
          </a:p>
          <a:p>
            <a:r>
              <a:rPr lang="en-US"/>
              <a:t>Each correct field turns green.</a:t>
            </a:r>
          </a:p>
          <a:p>
            <a:r>
              <a:rPr lang="en-US"/>
              <a:t>A wrong field turns red and shows the expected value.</a:t>
            </a:r>
          </a:p>
          <a:p>
            <a:r>
              <a:rPr lang="en-US"/>
              <a:t>In this case the broadcast was wrong.</a:t>
            </a:r>
          </a:p>
          <a:p>
            <a:r>
              <a:rPr lang="en-US"/>
              <a:t>The student can ask for a hint or open the step by step explanation.</a:t>
            </a:r>
          </a:p>
          <a:p>
            <a:r>
              <a:rPr lang="en-US"/>
              <a:t>A seed number lets the student repeat exactly the same exercise later and review it with the teacher.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CLOSE · NARRATION · ≈25 s · 55–65 words</a:t>
            </a:r>
          </a:p>
          <a:p>
            <a:r>
              <a:rPr lang="en-US"/>
              <a:t>With this tutor, students practice at their own pace and see how each calculation works.</a:t>
            </a:r>
          </a:p>
          <a:p>
            <a:r>
              <a:rPr lang="en-US"/>
              <a:t>As teachers, we hope to spend less time correcting arithmetic and more time discussing network design.</a:t>
            </a:r>
          </a:p>
          <a:p>
            <a:r>
              <a:rPr lang="en-US"/>
              <a:t>The next step is to connect it with an assessment in Canvas.</a:t>
            </a:r>
          </a:p>
          <a:p>
            <a:r>
              <a:rPr lang="en-US"/>
              <a:t>We invite you to try it at the link on screen.</a:t>
            </a:r>
          </a:p>
          <a:p>
            <a:r>
              <a:rPr lang="en-US"/>
              <a:t>Thank you for your attention.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Cap" Type="http://schemas.openxmlformats.org/officeDocument/2006/relationships/image" Target="../media/captura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Cap" Type="http://schemas.openxmlformats.org/officeDocument/2006/relationships/image" Target="../media/captura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Cap" Type="http://schemas.openxmlformats.org/officeDocument/2006/relationships/image" Target="../media/captura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822960" cy="91440"/>
          </a:xfrm>
          <a:prstGeom prst="rect">
            <a:avLst/>
          </a:prstGeom>
          <a:solidFill>
            <a:srgbClr val="FFC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C629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7373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0">
                <a:solidFill>
                  <a:srgbClr val="FFFFFF"/>
                </a:solidFill>
                <a:latin typeface="Georgia"/>
              </a:rPr>
              <a:t>Interactive Subnetting and VLSM Tutor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46120"/>
            <a:ext cx="1051560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Guided IP addressing practice for networking students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3484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FFFFFF"/>
                </a:solidFill>
                <a:latin typeface="Calibri"/>
              </a:rPr>
              <a:t>Wilson Fernando Guerrero Álvarez · UTE · Engineering Sciences and Industries</a:t>
            </a:r>
            <a:br/>
            <a:r>
              <a:rPr sz="1600" b="1">
                <a:solidFill>
                  <a:srgbClr val="FFFFFF"/>
                </a:solidFill>
                <a:latin typeface="Calibri"/>
              </a:rPr>
              <a:t>Tuesman Daniel Castillo Calvas · UTPL · Engineering and Architecture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16636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C9CEDB"/>
                </a:solidFill>
                <a:latin typeface="Calibri"/>
              </a:rPr>
              <a:t>Project guide 18 · Interactive learning activity or simulation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669280"/>
            <a:ext cx="10515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FFC629"/>
                </a:solidFill>
                <a:latin typeface="Calibri"/>
              </a:rPr>
              <a:t>Narration generated with an AI voice (ElevenLabs) and reviewed by the authors.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2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The problem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6949440" cy="3566160"/>
          </a:xfrm>
          <a:prstGeom prst="roundRect">
            <a:avLst>
              <a:gd name="adj" fmla="val 5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94560"/>
            <a:ext cx="6400800" cy="3108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0">
                <a:solidFill>
                  <a:srgbClr val="1F2533"/>
                </a:solidFill>
                <a:latin typeface="Calibri"/>
              </a:rPr>
              <a:t>Students learn subnetting and VLSM as isolated rules, without a model that connects them.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920240"/>
            <a:ext cx="3776472" cy="3566160"/>
          </a:xfrm>
          <a:prstGeom prst="roundRect">
            <a:avLst>
              <a:gd name="adj" fmla="val 5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38160" y="2194560"/>
            <a:ext cx="32918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>
                <a:solidFill>
                  <a:srgbClr val="FFC629"/>
                </a:solidFill>
                <a:latin typeface="Calibri"/>
              </a:rPr>
              <a:t>A CONCRETE EXAMPLE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2743200"/>
            <a:ext cx="3291840" cy="2560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192.168.10.130 /26: why is the network .128?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3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The tool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148840"/>
            <a:ext cx="73152" cy="3108960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5B4BDB"/>
                </a:solidFill>
                <a:latin typeface="Calibri"/>
              </a:rPr>
              <a:t>WHO USES 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Networking students and instructors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1396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11396" y="2148840"/>
            <a:ext cx="73152" cy="3108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5716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D9488"/>
                </a:solidFill>
                <a:latin typeface="Calibri"/>
              </a:rPr>
              <a:t>WHAT GOES 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5716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Base network, prefix and hosts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4152" y="2148840"/>
            <a:ext cx="73152" cy="310896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8472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B1020"/>
                </a:solidFill>
                <a:latin typeface="Calibri"/>
              </a:rPr>
              <a:t>WHAT COMES OUT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Table, map and explained steps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4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How it works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48640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1 · INPUT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Network, prefix and hosts</a:t>
            </a:r>
          </a:p>
        </p:txBody>
      </p:sp>
      <p:sp>
        <p:nvSpPr>
          <p:cNvPr id="11" name="Chevron 10"/>
          <p:cNvSpPr/>
          <p:nvPr/>
        </p:nvSpPr>
        <p:spPr>
          <a:xfrm>
            <a:off x="3127248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410712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410712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47872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2 · AI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3592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Claude coded our rules</a:t>
            </a:r>
          </a:p>
        </p:txBody>
      </p:sp>
      <p:sp>
        <p:nvSpPr>
          <p:cNvPr id="16" name="Chevron 15"/>
          <p:cNvSpPr/>
          <p:nvPr/>
        </p:nvSpPr>
        <p:spPr>
          <a:xfrm>
            <a:off x="5989320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272784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272784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9944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3 · REVIEW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We verified by hand</a:t>
            </a:r>
          </a:p>
        </p:txBody>
      </p:sp>
      <p:sp>
        <p:nvSpPr>
          <p:cNvPr id="21" name="Chevron 20"/>
          <p:cNvSpPr/>
          <p:nvPr/>
        </p:nvSpPr>
        <p:spPr>
          <a:xfrm>
            <a:off x="8851392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134856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134856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72016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4 · RESULT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17736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Table and feedback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5166360"/>
            <a:ext cx="1106424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0B1020"/>
                </a:solidFill>
                <a:latin typeface="Calibri"/>
              </a:rPr>
              <a:t>The instructor always decides.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5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Evidence that it works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148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10/10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291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exercises match the manual calculation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1396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85716" y="2148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50/50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5716" y="3291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cases in the automated check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4152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8472" y="2148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8/8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8472" y="3291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correct answers from two students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754880"/>
            <a:ext cx="1106424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5B6373"/>
                </a:solidFill>
                <a:latin typeface="Calibri"/>
              </a:rPr>
              <a:t>Reference: Python ipaddress. Small pilot.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6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Limits and responsible use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148840"/>
            <a:ext cx="73152" cy="3108960"/>
          </a:xfrm>
          <a:prstGeom prst="rect">
            <a:avLst/>
          </a:prstGeom>
          <a:solidFill>
            <a:srgbClr val="B423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B42318"/>
                </a:solidFill>
                <a:latin typeface="Calibri"/>
              </a:rPr>
              <a:t>WHAT IT DOES NOT DO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Does not replace assessment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1396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11396" y="2148840"/>
            <a:ext cx="73152" cy="3108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5716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D9488"/>
                </a:solidFill>
                <a:latin typeface="Calibri"/>
              </a:rPr>
              <a:t>DATA AND PRIVACY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5716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No data leaves the browser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4152" y="2148840"/>
            <a:ext cx="73152" cy="3108960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8472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5B4BDB"/>
                </a:solidFill>
                <a:latin typeface="Calibri"/>
              </a:rPr>
              <a:t>NEXT STEP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Assessment in Canvas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7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 · Input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0" name="Captura 7" descr="The tutor's VLSM calculator with base network 192.168.10.0/24 and four required subnets"/>
          <p:cNvPicPr>
            <a:picLocks noChangeAspect="1"/>
          </p:cNvPicPr>
          <p:nvPr/>
        </p:nvPicPr>
        <p:blipFill>
          <a:blip r:embed="rIdCap"/>
          <a:stretch>
            <a:fillRect/>
          </a:stretch>
        </p:blipFill>
        <p:spPr>
          <a:xfrm>
            <a:off x="2152396" y="1371600"/>
            <a:ext cx="7884160" cy="44348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VLSM calculator: network 192.168.10.0/24 and four sample subnets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8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 · Result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0" name="Captura 8" descr="Allocation map and subnet table calculated by the tutor"/>
          <p:cNvPicPr>
            <a:picLocks noChangeAspect="1"/>
          </p:cNvPicPr>
          <p:nvPr/>
        </p:nvPicPr>
        <p:blipFill>
          <a:blip r:embed="rIdCap"/>
          <a:stretch>
            <a:fillRect/>
          </a:stretch>
        </p:blipFill>
        <p:spPr>
          <a:xfrm>
            <a:off x="2152396" y="1371600"/>
            <a:ext cx="7884160" cy="44348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Map and table: 120 addresses allocated and 136 free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9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 · Review and delivery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0" name="Captura 9" descr="Checked practice exercise: correct fields in green and a wrong broadcast in red with the expected value"/>
          <p:cNvPicPr>
            <a:picLocks noChangeAspect="1"/>
          </p:cNvPicPr>
          <p:nvPr/>
        </p:nvPicPr>
        <p:blipFill>
          <a:blip r:embed="rIdCap"/>
          <a:stretch>
            <a:fillRect/>
          </a:stretch>
        </p:blipFill>
        <p:spPr>
          <a:xfrm>
            <a:off x="2152396" y="1371600"/>
            <a:ext cx="7884160" cy="44348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Practice: field-by-field feedback with the expected value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822960" cy="91440"/>
          </a:xfrm>
          <a:prstGeom prst="rect">
            <a:avLst/>
          </a:prstGeom>
          <a:solidFill>
            <a:srgbClr val="FFC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C629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7373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000" b="0">
                <a:solidFill>
                  <a:srgbClr val="FFFFFF"/>
                </a:solidFill>
                <a:latin typeface="Georgia"/>
              </a:rPr>
              <a:t>Practice at your own pace, understand every calculation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383280"/>
            <a:ext cx="105156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Next step: assessment in Canvas.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4526280"/>
            <a:ext cx="7132320" cy="685800"/>
          </a:xfrm>
          <a:prstGeom prst="roundRect">
            <a:avLst>
              <a:gd name="adj" fmla="val 30000"/>
            </a:avLst>
          </a:prstGeom>
          <a:solidFill>
            <a:srgbClr val="1A21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4572000"/>
            <a:ext cx="6766560" cy="5943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FFC629"/>
                </a:solidFill>
                <a:latin typeface="Calibri"/>
              </a:rPr>
              <a:t>tuesman.github.io/tutor-vlsm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48640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FFFFFF"/>
                </a:solidFill>
                <a:latin typeface="Calibri"/>
              </a:rPr>
              <a:t>Wilson Guerrero Álvarez (UTE) · Tuesman Castillo Calvas (UTPL)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