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png" ContentType="image/pn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</a:t>
            </a:r>
          </a:p>
          <a:p>
            <a:r>
              <a:rPr lang="es-EC"/>
              <a:t>Presentamos el Tutor Interactivo de Subredes y V L S M.</a:t>
            </a:r>
          </a:p>
          <a:p>
            <a:r>
              <a:rPr lang="es-EC"/>
              <a:t>Somos Wilson Guerrero y Tuesman Castillo, de la U T E y la U T P L.</a:t>
            </a:r>
          </a:p>
          <a:p>
            <a:r>
              <a:rPr lang="es-EC"/>
              <a:t>Ayuda a comprender el direccionamiento I 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PARTE A · PRESENTACIÓN (3 min en total)</a:t>
            </a:r>
          </a:p>
          <a:p>
            <a:r>
              <a:rPr lang="es-EC"/>
              <a:t>En los cursos de Redes vemos un problema frecuente.</a:t>
            </a:r>
          </a:p>
          <a:p>
            <a:r>
              <a:rPr lang="es-EC"/>
              <a:t>Los estudiantes aprenden subredes y V L S M como reglas y cálculos sueltos.</a:t>
            </a:r>
          </a:p>
          <a:p>
            <a:r>
              <a:rPr lang="es-EC"/>
              <a:t>Memorizan pasos pero no relacionan el binario, el prefijo, la máscara, la red y el broadcast.</a:t>
            </a:r>
          </a:p>
          <a:p>
            <a:r>
              <a:rPr lang="es-EC"/>
              <a:t>Por ejemplo una dirección termina en ciento treinta con prefijo barra veintiséis.</a:t>
            </a:r>
          </a:p>
          <a:p>
            <a:r>
              <a:rPr lang="es-EC"/>
              <a:t>Muchos no ven por qué la red termina en ciento veintiocho.</a:t>
            </a:r>
          </a:p>
          <a:p>
            <a:r>
              <a:rPr lang="es-EC"/>
              <a:t>Sin ese modelo mental, asignar subredes de distintos tamaños se vuelve ensayo y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HERRAMIENTA · NARRACIÓN · ≈30 s · 60–70 palabras</a:t>
            </a:r>
          </a:p>
          <a:p>
            <a:r>
              <a:rPr lang="es-EC"/>
              <a:t>El tutor está pensado para estudiantes de Redes y sus docentes.</a:t>
            </a:r>
          </a:p>
          <a:p>
            <a:r>
              <a:rPr lang="es-EC"/>
              <a:t>Se basa en la guía dieciocho del curso, actividad interactiva o simulación educativa.</a:t>
            </a:r>
          </a:p>
          <a:p>
            <a:r>
              <a:rPr lang="es-EC"/>
              <a:t>El estudiante ingresa una red base, el prefijo y los hosts de cada subred.</a:t>
            </a:r>
          </a:p>
          <a:p>
            <a:r>
              <a:rPr lang="es-EC"/>
              <a:t>El tutor entrega la tabla de direccionamiento y un mapa visual del espacio asignado.</a:t>
            </a:r>
          </a:p>
          <a:p>
            <a:r>
              <a:rPr lang="es-EC"/>
              <a:t>También explica cada resultado paso a paso, con pistas y retroalimentación inmediata.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CÓMO FUNCIONA · NARRACIÓN · ≈40 s · 80–90 palabras</a:t>
            </a:r>
          </a:p>
          <a:p>
            <a:r>
              <a:rPr lang="es-EC"/>
              <a:t>El tutor tiene tres partes.</a:t>
            </a:r>
          </a:p>
          <a:p>
            <a:r>
              <a:rPr lang="es-EC"/>
              <a:t>En Conceptos, un explorador de bits muestra cómo cambian la red y el broadcast al mover el prefijo.</a:t>
            </a:r>
          </a:p>
          <a:p>
            <a:r>
              <a:rPr lang="es-EC"/>
              <a:t>En la Calculadora, el estudiante resuelve casos de subredes y de V L S M paso a paso.</a:t>
            </a:r>
          </a:p>
          <a:p>
            <a:r>
              <a:rPr lang="es-EC"/>
              <a:t>En Practicar, resuelve ejercicios en tres niveles y recibe corrección campo por campo.</a:t>
            </a:r>
          </a:p>
          <a:p>
            <a:r>
              <a:rPr lang="es-EC"/>
              <a:t>La I A participó en la construcción.</a:t>
            </a:r>
          </a:p>
          <a:p>
            <a:r>
              <a:rPr lang="es-EC"/>
              <a:t>Claude escribió el código a partir del procedimiento y los ejemplos que aportamos.</a:t>
            </a:r>
          </a:p>
          <a:p>
            <a:r>
              <a:rPr lang="es-EC"/>
              <a:t>Nosotros comprobamos cada cálculo a mano.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EVIDENCIA · NARRACIÓN · ≈35 s · 70–80 palabras</a:t>
            </a:r>
          </a:p>
          <a:p>
            <a:r>
              <a:rPr lang="es-EC"/>
              <a:t>Comprobamos el tutor de tres maneras.</a:t>
            </a:r>
          </a:p>
          <a:p>
            <a:r>
              <a:rPr lang="es-EC"/>
              <a:t>Cada uno resolvió cinco ejercicios a mano y los diez coincidieron con el tutor.</a:t>
            </a:r>
          </a:p>
          <a:p>
            <a:r>
              <a:rPr lang="es-EC"/>
              <a:t>Después una verificación automática comparó cincuenta casos con un cálculo independiente en Python.</a:t>
            </a:r>
          </a:p>
          <a:p>
            <a:r>
              <a:rPr lang="es-EC"/>
              <a:t>Los cincuenta coincidieron.</a:t>
            </a:r>
          </a:p>
          <a:p>
            <a:r>
              <a:rPr lang="es-EC"/>
              <a:t>Por último dos estudiantes resolvieron ocho ejercicios con el tutor y acertaron los ocho.</a:t>
            </a:r>
          </a:p>
          <a:p>
            <a:r>
              <a:rPr lang="es-EC"/>
              <a:t>Es una prueba piloto pequeña y no permite generalizar.</a:t>
            </a:r>
          </a:p>
          <a:p>
            <a:r>
              <a:rPr lang="es-EC"/>
              <a:t>La revisión también encontró tres fallas de retroalimentación que ya corregimos.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LÍMITES Y USO RESPONSABLE · NARRACIÓN · ≈25 s · 50–60 palabras</a:t>
            </a:r>
          </a:p>
          <a:p>
            <a:r>
              <a:rPr lang="es-EC"/>
              <a:t>El tutor tiene límites claros.</a:t>
            </a:r>
          </a:p>
          <a:p>
            <a:r>
              <a:rPr lang="es-EC"/>
              <a:t>No sustituye una evaluación formal.</a:t>
            </a:r>
          </a:p>
          <a:p>
            <a:r>
              <a:rPr lang="es-EC"/>
              <a:t>No configura equipos ni diseña una red completa.</a:t>
            </a:r>
          </a:p>
          <a:p>
            <a:r>
              <a:rPr lang="es-EC"/>
              <a:t>Fuera de un paquete S C O R M no envía notas a Canvas.</a:t>
            </a:r>
          </a:p>
          <a:p>
            <a:r>
              <a:rPr lang="es-EC"/>
              <a:t>Los datos no salen del navegador.</a:t>
            </a:r>
          </a:p>
          <a:p>
            <a:r>
              <a:rPr lang="es-EC"/>
              <a:t>El siguiente paso es sumar una evaluación en Canvas y luego integrar el progreso al L M 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PARTE B · DEMOSTRACIÓN (2 min en total)</a:t>
            </a:r>
          </a:p>
          <a:p>
            <a:r>
              <a:rPr lang="es-EC"/>
              <a:t>Ahora veamos el tutor en pantalla.</a:t>
            </a:r>
          </a:p>
          <a:p>
            <a:r>
              <a:rPr lang="es-EC"/>
              <a:t>Esta es la calculadora V L S M.</a:t>
            </a:r>
          </a:p>
          <a:p>
            <a:r>
              <a:rPr lang="es-EC"/>
              <a:t>El estudiante escribe la red base y el prefijo, en este caso barra veinticuatro.</a:t>
            </a:r>
          </a:p>
          <a:p>
            <a:r>
              <a:rPr lang="es-EC"/>
              <a:t>Luego agrega las subredes que necesita.</a:t>
            </a:r>
          </a:p>
          <a:p>
            <a:r>
              <a:rPr lang="es-EC"/>
              <a:t>Laboratorio con sesenta hosts, Administración con veintiocho, Biblioteca con doce e Invitados con cinco.</a:t>
            </a:r>
          </a:p>
          <a:p>
            <a:r>
              <a:rPr lang="es-EC"/>
              <a:t>Son datos de ejemplo.</a:t>
            </a:r>
          </a:p>
          <a:p>
            <a:r>
              <a:rPr lang="es-EC"/>
              <a:t>Al pulsar Calcular, el tutor hace el resto.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NARRACIÓN · ≈35 s · 70–80 palabras en español</a:t>
            </a:r>
          </a:p>
          <a:p>
            <a:r>
              <a:rPr lang="es-EC"/>
              <a:t>Este es el resultado.</a:t>
            </a:r>
          </a:p>
          <a:p>
            <a:r>
              <a:rPr lang="es-EC"/>
              <a:t>Arriba el mapa muestra cómo se reparte el espacio y cuánto queda libre.</a:t>
            </a:r>
          </a:p>
          <a:p>
            <a:r>
              <a:rPr lang="es-EC"/>
              <a:t>Abajo la tabla da para cada subred la red, el prefijo, la máscara, el rango y el broadcast.</a:t>
            </a:r>
          </a:p>
          <a:p>
            <a:r>
              <a:rPr lang="es-EC"/>
              <a:t>El tutor asignó primero Laboratorio porque es la subred más grande.</a:t>
            </a:r>
          </a:p>
          <a:p>
            <a:r>
              <a:rPr lang="es-EC"/>
              <a:t>Recibió un barra veintiséis.</a:t>
            </a:r>
          </a:p>
          <a:p>
            <a:r>
              <a:rPr lang="es-EC"/>
              <a:t>Así no se fragmenta el espacio.</a:t>
            </a:r>
          </a:p>
          <a:p>
            <a:r>
              <a:rPr lang="es-EC"/>
              <a:t>De doscientas cincuenta y seis direcciones se usaron ciento veinte y quedan libres ciento treinta y seis.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NARRACIÓN · ≈30 s · 60–70 palabras en español</a:t>
            </a:r>
          </a:p>
          <a:p>
            <a:r>
              <a:rPr lang="es-EC"/>
              <a:t>Aquí está la revisión.</a:t>
            </a:r>
          </a:p>
          <a:p>
            <a:r>
              <a:rPr lang="es-EC"/>
              <a:t>En Practicar el estudiante resuelve un ejercicio y pulsa Verificar.</a:t>
            </a:r>
          </a:p>
          <a:p>
            <a:r>
              <a:rPr lang="es-EC"/>
              <a:t>Cada campo correcto se marca en verde.</a:t>
            </a:r>
          </a:p>
          <a:p>
            <a:r>
              <a:rPr lang="es-EC"/>
              <a:t>Si hay un error se marca en rojo y muestra el valor esperado.</a:t>
            </a:r>
          </a:p>
          <a:p>
            <a:r>
              <a:rPr lang="es-EC"/>
              <a:t>En este caso el broadcast estaba mal.</a:t>
            </a:r>
          </a:p>
          <a:p>
            <a:r>
              <a:rPr lang="es-EC"/>
              <a:t>El estudiante puede pedir una pista o ver la explicación paso a paso.</a:t>
            </a:r>
          </a:p>
          <a:p>
            <a:r>
              <a:rPr lang="es-EC"/>
              <a:t>La semilla permite repetir el ejercicio con el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 · NARRACIÓN · ≈25 s · 50–60 palabras</a:t>
            </a:r>
          </a:p>
          <a:p>
            <a:r>
              <a:rPr lang="es-EC"/>
              <a:t>Con este tutor los estudiantes practican a su ritmo y ven cómo funciona cada cálculo.</a:t>
            </a:r>
          </a:p>
          <a:p>
            <a:r>
              <a:rPr lang="es-EC"/>
              <a:t>Como docentes esperamos dedicar menos tiempo a corregir operaciones y más a discutir el diseño de redes.</a:t>
            </a:r>
          </a:p>
          <a:p>
            <a:r>
              <a:rPr lang="es-EC"/>
              <a:t>El siguiente paso es integrarlo con una evaluación en Canvas.</a:t>
            </a:r>
          </a:p>
          <a:p>
            <a:r>
              <a:rPr lang="es-EC"/>
              <a:t>Le invitamos a probarlo en el enlace de la pantalla.</a:t>
            </a:r>
          </a:p>
          <a:p>
            <a:r>
              <a:rPr lang="es-EC"/>
              <a:t>Gracias por su atención.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Cap" Type="http://schemas.openxmlformats.org/officeDocument/2006/relationships/image" Target="../media/captura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Cap" Type="http://schemas.openxmlformats.org/officeDocument/2006/relationships/image" Target="../media/captura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Cap" Type="http://schemas.openxmlformats.org/officeDocument/2006/relationships/image" Target="../media/captura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0">
                <a:solidFill>
                  <a:srgbClr val="FFFFFF"/>
                </a:solidFill>
                <a:latin typeface="Georgia"/>
              </a:rPr>
              <a:t>Tutor Interactivo de Subredes y VLSM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46120"/>
            <a:ext cx="1051560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Práctica guiada de direccionamiento IP para estudiantes de Redes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3484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Wilson Fernando Guerrero Álvarez · UTE · Ciencias de la Ingeniería e Industrias</a:t>
            </a:r>
            <a:br/>
            <a:r>
              <a:rPr sz="1600" b="1">
                <a:solidFill>
                  <a:srgbClr val="FFFFFF"/>
                </a:solidFill>
                <a:latin typeface="Calibri"/>
              </a:rPr>
              <a:t>Tuesman Daniel Castillo Calvas · UTPL · Ingenierías y Arquitectura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16636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C9CEDB"/>
                </a:solidFill>
                <a:latin typeface="Calibri"/>
              </a:rPr>
              <a:t>Guía de proyecto 18 · Actividad interactiva o simulación educativa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692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FFC629"/>
                </a:solidFill>
                <a:latin typeface="Calibri"/>
              </a:rPr>
              <a:t>Narración generada con voz de IA (ElevenLabs) y revisada por los autores.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2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El problema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6949440" cy="3566160"/>
          </a:xfrm>
          <a:prstGeom prst="roundRect">
            <a:avLst>
              <a:gd name="adj" fmla="val 5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6400800" cy="3108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0">
                <a:solidFill>
                  <a:srgbClr val="1F2533"/>
                </a:solidFill>
                <a:latin typeface="Calibri"/>
              </a:rPr>
              <a:t>Los estudiantes aprenden subredes y VLSM como reglas sueltas, sin un modelo que las conecte.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76472" cy="3566160"/>
          </a:xfrm>
          <a:prstGeom prst="roundRect">
            <a:avLst>
              <a:gd name="adj" fmla="val 5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8160" y="219456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FFC629"/>
                </a:solidFill>
                <a:latin typeface="Calibri"/>
              </a:rPr>
              <a:t>UN EJEMPLO CONCRETO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2743200"/>
            <a:ext cx="329184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192.168.10.130 /26: ¿por qué la red es .128?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3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La herramienta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QUIÉN LA USA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Estudiantes y docentes de Redes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QUÉ RECIBE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Red base, prefijo y hosts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B1020"/>
                </a:solidFill>
                <a:latin typeface="Calibri"/>
              </a:rPr>
              <a:t>QUÉ ENTREGA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Tabla, mapa y pasos explicados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4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Cómo funciona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1 · ENTRADA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Red, prefijo y hosts</a:t>
            </a:r>
          </a:p>
        </p:txBody>
      </p:sp>
      <p:sp>
        <p:nvSpPr>
          <p:cNvPr id="11" name="Chevron 10"/>
          <p:cNvSpPr/>
          <p:nvPr/>
        </p:nvSpPr>
        <p:spPr>
          <a:xfrm>
            <a:off x="3127248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410712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410712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47872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2 · 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3592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Claude programó nuestras reglas</a:t>
            </a:r>
          </a:p>
        </p:txBody>
      </p:sp>
      <p:sp>
        <p:nvSpPr>
          <p:cNvPr id="16" name="Chevron 15"/>
          <p:cNvSpPr/>
          <p:nvPr/>
        </p:nvSpPr>
        <p:spPr>
          <a:xfrm>
            <a:off x="5989320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72784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72784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9944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3 · REVISIÓN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Validamos a mano</a:t>
            </a:r>
          </a:p>
        </p:txBody>
      </p:sp>
      <p:sp>
        <p:nvSpPr>
          <p:cNvPr id="21" name="Chevron 20"/>
          <p:cNvSpPr/>
          <p:nvPr/>
        </p:nvSpPr>
        <p:spPr>
          <a:xfrm>
            <a:off x="8851392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34856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34856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6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4 · RESULTADO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7736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Tabla y corrección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166360"/>
            <a:ext cx="110642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B1020"/>
                </a:solidFill>
                <a:latin typeface="Calibri"/>
              </a:rPr>
              <a:t>Siempre decide el docente.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5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Evidencia de que funciona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10/10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ejercicios coinciden con el cálculo manual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1396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5716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50/50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5716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casos en verificación automática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4152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2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8/8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2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1F2533"/>
                </a:solidFill>
                <a:latin typeface="Calibri"/>
              </a:rPr>
              <a:t>aciertos de dos estudiantes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754880"/>
            <a:ext cx="1106424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5B6373"/>
                </a:solidFill>
                <a:latin typeface="Calibri"/>
              </a:rPr>
              <a:t>Referencia: Python ipaddress. Piloto pequeño.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6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Límites y uso responsable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B423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B42318"/>
                </a:solidFill>
                <a:latin typeface="Calibri"/>
              </a:rPr>
              <a:t>LO QUE NO HACE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No reemplaza la evaluación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DATOS Y PRIVACIDAD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Nada sale del navegador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SIGUIENTE PASO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1F2533"/>
                </a:solidFill>
                <a:latin typeface="Calibri"/>
              </a:rPr>
              <a:t>Evaluación en Canvas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7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Entrada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0" name="Captura 7" descr="Calculadora VLSM del tutor con la red base 192.168.10.0/24 y cuatro subredes requeridas"/>
          <p:cNvPicPr>
            <a:picLocks noChangeAspect="1"/>
          </p:cNvPicPr>
          <p:nvPr/>
        </p:nvPicPr>
        <p:blipFill>
          <a:blip r:embed="rIdCap"/>
          <a:stretch>
            <a:fillRect/>
          </a:stretch>
        </p:blipFill>
        <p:spPr>
          <a:xfrm>
            <a:off x="2152396" y="1371600"/>
            <a:ext cx="7884160" cy="44348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Calculadora VLSM: red 192.168.10.0/24 y cuatro subredes de ejemplo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8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Resultado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0" name="Captura 8" descr="Mapa de asignación y tabla de subredes calculadas por el tutor"/>
          <p:cNvPicPr>
            <a:picLocks noChangeAspect="1"/>
          </p:cNvPicPr>
          <p:nvPr/>
        </p:nvPicPr>
        <p:blipFill>
          <a:blip r:embed="rIdCap"/>
          <a:stretch>
            <a:fillRect/>
          </a:stretch>
        </p:blipFill>
        <p:spPr>
          <a:xfrm>
            <a:off x="2152396" y="1371600"/>
            <a:ext cx="7884160" cy="44348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Mapa y tabla: 120 direcciones asignadas y 136 libres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9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Revisión y entrega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0B1020"/>
          </a:solidFill>
          <a:ln w="12700">
            <a:solidFill>
              <a:srgbClr val="0B102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0" name="Captura 9" descr="Ejercicio de práctica verificado: campos correctos en verde y broadcast incorrecto en rojo con el valor esperado"/>
          <p:cNvPicPr>
            <a:picLocks noChangeAspect="1"/>
          </p:cNvPicPr>
          <p:nvPr/>
        </p:nvPicPr>
        <p:blipFill>
          <a:blip r:embed="rIdCap"/>
          <a:stretch>
            <a:fillRect/>
          </a:stretch>
        </p:blipFill>
        <p:spPr>
          <a:xfrm>
            <a:off x="2152396" y="1371600"/>
            <a:ext cx="7884160" cy="44348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Práctica: corrección campo por campo con el valor esperado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FFFFFF"/>
                </a:solidFill>
                <a:latin typeface="Georgia"/>
              </a:rPr>
              <a:t>Practicar a su ritmo, entender cada cálculo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38328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Siguiente paso: evaluación en Canvas.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526280"/>
            <a:ext cx="7132320" cy="685800"/>
          </a:xfrm>
          <a:prstGeom prst="roundRect">
            <a:avLst>
              <a:gd name="adj" fmla="val 30000"/>
            </a:avLst>
          </a:prstGeom>
          <a:solidFill>
            <a:srgbClr val="1A2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4572000"/>
            <a:ext cx="6766560" cy="5943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FFC629"/>
                </a:solidFill>
                <a:latin typeface="Calibri"/>
              </a:rPr>
              <a:t>tuesman.github.io/tutor-vlsm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48640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Wilson Guerrero Álvarez (UTE) · Tuesman Castillo Calvas (UTPL)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